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2"/>
    <p:restoredTop sz="94564"/>
  </p:normalViewPr>
  <p:slideViewPr>
    <p:cSldViewPr snapToGrid="0" snapToObjects="1" showGuides="1">
      <p:cViewPr varScale="1">
        <p:scale>
          <a:sx n="74" d="100"/>
          <a:sy n="74" d="100"/>
        </p:scale>
        <p:origin x="-13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DDF92-D535-AC46-8CC8-6869F0696989}" type="datetimeFigureOut">
              <a:rPr kumimoji="1" lang="zh-CN" altLang="en-US" smtClean="0"/>
              <a:t>18/4/27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CEC7B-C4F6-5341-BD51-48495A7F2362}" type="slidenum">
              <a:rPr kumimoji="1" lang="zh-CN" altLang="en-US" smtClean="0"/>
              <a:t>‹#›</a:t>
            </a:fld>
            <a:endParaRPr kumimoji="1" lang="zh-CN" altLang="en-US"/>
          </a:p>
        </p:txBody>
      </p:sp>
    </p:spTree>
    <p:extLst>
      <p:ext uri="{BB962C8B-B14F-4D97-AF65-F5344CB8AC3E}">
        <p14:creationId xmlns:p14="http://schemas.microsoft.com/office/powerpoint/2010/main" val="65421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204308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102464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45422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204704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195797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185250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88451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111793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78560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9265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1688B3BD-FA96-0C4F-A2F2-D347A631542D}" type="datetimeFigureOut">
              <a:rPr kumimoji="1" lang="zh-CN" altLang="en-US" smtClean="0"/>
              <a:t>18/4/27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776155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8B3BD-FA96-0C4F-A2F2-D347A631542D}" type="datetimeFigureOut">
              <a:rPr kumimoji="1" lang="zh-CN" altLang="en-US" smtClean="0"/>
              <a:t>18/4/27</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5539B-BEC5-EA44-A6C3-4AE2C1C8F320}" type="slidenum">
              <a:rPr kumimoji="1" lang="zh-CN" altLang="en-US" smtClean="0"/>
              <a:t>‹#›</a:t>
            </a:fld>
            <a:endParaRPr kumimoji="1" lang="zh-CN" altLang="en-US"/>
          </a:p>
        </p:txBody>
      </p:sp>
    </p:spTree>
    <p:extLst>
      <p:ext uri="{BB962C8B-B14F-4D97-AF65-F5344CB8AC3E}">
        <p14:creationId xmlns:p14="http://schemas.microsoft.com/office/powerpoint/2010/main" val="46227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504747" y="2068295"/>
            <a:ext cx="2754280" cy="707886"/>
          </a:xfrm>
          <a:prstGeom prst="rect">
            <a:avLst/>
          </a:prstGeom>
          <a:noFill/>
        </p:spPr>
        <p:txBody>
          <a:bodyPr wrap="none" rtlCol="0">
            <a:spAutoFit/>
          </a:bodyPr>
          <a:lstStyle/>
          <a:p>
            <a:r>
              <a:rPr kumimoji="1" lang="en-US" altLang="zh-CN" sz="4000" b="1" dirty="0" err="1" smtClean="0">
                <a:solidFill>
                  <a:schemeClr val="bg1"/>
                </a:solidFill>
                <a:latin typeface="Microsoft YaHei" charset="-122"/>
                <a:ea typeface="Microsoft YaHei" charset="-122"/>
                <a:cs typeface="Microsoft YaHei" charset="-122"/>
              </a:rPr>
              <a:t>Sunmi</a:t>
            </a:r>
            <a:r>
              <a:rPr kumimoji="1" lang="en-US" altLang="zh-CN" sz="4000" b="1" dirty="0" smtClean="0">
                <a:solidFill>
                  <a:schemeClr val="bg1"/>
                </a:solidFill>
                <a:latin typeface="Microsoft YaHei" charset="-122"/>
                <a:ea typeface="Microsoft YaHei" charset="-122"/>
                <a:cs typeface="Microsoft YaHei" charset="-122"/>
              </a:rPr>
              <a:t> T2 </a:t>
            </a:r>
            <a:endParaRPr kumimoji="1" lang="zh-CN" altLang="en-US" sz="4000" b="1" dirty="0">
              <a:solidFill>
                <a:schemeClr val="bg1"/>
              </a:solidFill>
              <a:latin typeface="Microsoft YaHei" charset="-122"/>
              <a:ea typeface="Microsoft YaHei" charset="-122"/>
              <a:cs typeface="Microsoft YaHei" charset="-122"/>
            </a:endParaRPr>
          </a:p>
        </p:txBody>
      </p:sp>
      <p:sp>
        <p:nvSpPr>
          <p:cNvPr id="5" name="文本框 4"/>
          <p:cNvSpPr txBox="1"/>
          <p:nvPr/>
        </p:nvSpPr>
        <p:spPr>
          <a:xfrm>
            <a:off x="504747" y="2771130"/>
            <a:ext cx="3760014" cy="461665"/>
          </a:xfrm>
          <a:prstGeom prst="rect">
            <a:avLst/>
          </a:prstGeom>
          <a:noFill/>
        </p:spPr>
        <p:txBody>
          <a:bodyPr wrap="none" rtlCol="0">
            <a:spAutoFit/>
          </a:bodyPr>
          <a:lstStyle/>
          <a:p>
            <a:r>
              <a:rPr kumimoji="1" lang="en-US" altLang="zh-CN" sz="2400" dirty="0" smtClean="0">
                <a:solidFill>
                  <a:schemeClr val="bg1"/>
                </a:solidFill>
                <a:latin typeface="Microsoft YaHei Light" charset="-122"/>
                <a:ea typeface="Microsoft YaHei Light" charset="-122"/>
                <a:cs typeface="Microsoft YaHei Light" charset="-122"/>
              </a:rPr>
              <a:t>Terminal printer integrated</a:t>
            </a:r>
            <a:endParaRPr kumimoji="1" lang="zh-CN" altLang="en-US" sz="2400" dirty="0">
              <a:solidFill>
                <a:schemeClr val="bg1"/>
              </a:solidFill>
              <a:latin typeface="Microsoft YaHei Light" charset="-122"/>
              <a:ea typeface="Microsoft YaHei Light" charset="-122"/>
              <a:cs typeface="Microsoft YaHei Light" charset="-122"/>
            </a:endParaRPr>
          </a:p>
        </p:txBody>
      </p:sp>
      <p:sp>
        <p:nvSpPr>
          <p:cNvPr id="6" name="文本框 5"/>
          <p:cNvSpPr txBox="1"/>
          <p:nvPr/>
        </p:nvSpPr>
        <p:spPr>
          <a:xfrm>
            <a:off x="504747" y="3882346"/>
            <a:ext cx="4572000" cy="1815882"/>
          </a:xfrm>
          <a:prstGeom prst="rect">
            <a:avLst/>
          </a:prstGeom>
          <a:noFill/>
        </p:spPr>
        <p:txBody>
          <a:bodyPr wrap="square" rtlCol="0">
            <a:spAutoFit/>
          </a:bodyPr>
          <a:lstStyle/>
          <a:p>
            <a:r>
              <a:rPr kumimoji="1" lang="en-CA" altLang="zh-CN" sz="1600" dirty="0" smtClean="0">
                <a:solidFill>
                  <a:schemeClr val="bg1"/>
                </a:solidFill>
                <a:latin typeface="Microsoft YaHei Light" charset="-122"/>
                <a:ea typeface="Microsoft YaHei Light" charset="-122"/>
                <a:cs typeface="Microsoft YaHei Light" charset="-122"/>
              </a:rPr>
              <a:t>With the rapid development of the new retail industry, the networking of POS terminal is become more important. In order to pro</a:t>
            </a:r>
            <a:r>
              <a:rPr kumimoji="1" lang="en-US" altLang="zh-CN" sz="1600" dirty="0" smtClean="0">
                <a:solidFill>
                  <a:schemeClr val="bg1"/>
                </a:solidFill>
                <a:latin typeface="Microsoft YaHei Light" charset="-122"/>
                <a:ea typeface="Microsoft YaHei Light" charset="-122"/>
                <a:cs typeface="Microsoft YaHei Light" charset="-122"/>
              </a:rPr>
              <a:t>vide a “better experience” to customers, Sunmi upgrade T1 to T2. T2 is a new generation of POS terminal, they become more advanced, more intelligent and easier to use. </a:t>
            </a:r>
            <a:endParaRPr kumimoji="1" lang="zh-CN" altLang="en-US" sz="1600" dirty="0">
              <a:solidFill>
                <a:schemeClr val="bg1"/>
              </a:solidFill>
              <a:latin typeface="Microsoft YaHei Light" charset="-122"/>
              <a:ea typeface="Microsoft YaHei Light" charset="-122"/>
              <a:cs typeface="Microsoft YaHei Light" charset="-122"/>
            </a:endParaRPr>
          </a:p>
        </p:txBody>
      </p:sp>
    </p:spTree>
    <p:extLst>
      <p:ext uri="{BB962C8B-B14F-4D97-AF65-F5344CB8AC3E}">
        <p14:creationId xmlns:p14="http://schemas.microsoft.com/office/powerpoint/2010/main" val="198536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8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39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415696" y="898479"/>
            <a:ext cx="7360609" cy="1323439"/>
          </a:xfrm>
          <a:prstGeom prst="rect">
            <a:avLst/>
          </a:prstGeom>
          <a:noFill/>
        </p:spPr>
        <p:txBody>
          <a:bodyPr wrap="none" rtlCol="0">
            <a:spAutoFit/>
          </a:bodyPr>
          <a:lstStyle/>
          <a:p>
            <a:pPr algn="ctr"/>
            <a:r>
              <a:rPr kumimoji="1" lang="en-US" altLang="zh-CN" sz="4000" b="1" dirty="0">
                <a:solidFill>
                  <a:schemeClr val="bg1"/>
                </a:solidFill>
                <a:latin typeface="Microsoft YaHei" charset="-122"/>
                <a:ea typeface="Microsoft YaHei" charset="-122"/>
                <a:cs typeface="Microsoft YaHei" charset="-122"/>
              </a:rPr>
              <a:t>Faster and Powerful</a:t>
            </a:r>
          </a:p>
          <a:p>
            <a:pPr algn="ctr"/>
            <a:r>
              <a:rPr kumimoji="1" lang="en-US" altLang="zh-CN" sz="4000" b="1" dirty="0">
                <a:solidFill>
                  <a:schemeClr val="bg1"/>
                </a:solidFill>
                <a:latin typeface="Microsoft YaHei" charset="-122"/>
                <a:ea typeface="Microsoft YaHei" charset="-122"/>
                <a:cs typeface="Microsoft YaHei" charset="-122"/>
              </a:rPr>
              <a:t>Technology brings the Future</a:t>
            </a:r>
            <a:endParaRPr kumimoji="1" lang="zh-CN" altLang="en-US" sz="4000" b="1" dirty="0">
              <a:solidFill>
                <a:schemeClr val="bg1"/>
              </a:solidFill>
              <a:latin typeface="Microsoft YaHei" charset="-122"/>
              <a:ea typeface="Microsoft YaHei" charset="-122"/>
              <a:cs typeface="Microsoft YaHei" charset="-122"/>
            </a:endParaRPr>
          </a:p>
        </p:txBody>
      </p:sp>
      <p:sp>
        <p:nvSpPr>
          <p:cNvPr id="4" name="文本框 3"/>
          <p:cNvSpPr txBox="1"/>
          <p:nvPr/>
        </p:nvSpPr>
        <p:spPr>
          <a:xfrm>
            <a:off x="2888226" y="2221917"/>
            <a:ext cx="6415548" cy="338554"/>
          </a:xfrm>
          <a:prstGeom prst="rect">
            <a:avLst/>
          </a:prstGeom>
          <a:noFill/>
        </p:spPr>
        <p:txBody>
          <a:bodyPr wrap="square" rtlCol="0">
            <a:spAutoFit/>
          </a:bodyPr>
          <a:lstStyle/>
          <a:p>
            <a:pPr algn="ctr"/>
            <a:r>
              <a:rPr kumimoji="1" lang="en-US" altLang="zh-CN" sz="1600" dirty="0">
                <a:solidFill>
                  <a:schemeClr val="bg1"/>
                </a:solidFill>
                <a:latin typeface="Microsoft YaHei Light" charset="-122"/>
                <a:ea typeface="Microsoft YaHei Light" charset="-122"/>
                <a:cs typeface="Microsoft YaHei Light" charset="-122"/>
              </a:rPr>
              <a:t>Both Qualcomm and Sunmi OS in T2 series will inspire you a lot.</a:t>
            </a:r>
            <a:endParaRPr kumimoji="1" lang="zh-CN" altLang="en-US" sz="1600" dirty="0">
              <a:solidFill>
                <a:schemeClr val="bg1"/>
              </a:solidFill>
              <a:latin typeface="Microsoft YaHei Light" charset="-122"/>
              <a:ea typeface="Microsoft YaHei Light" charset="-122"/>
              <a:cs typeface="Microsoft YaHei Light" charset="-122"/>
            </a:endParaRPr>
          </a:p>
        </p:txBody>
      </p:sp>
      <p:sp>
        <p:nvSpPr>
          <p:cNvPr id="5" name="文本框 4"/>
          <p:cNvSpPr txBox="1"/>
          <p:nvPr/>
        </p:nvSpPr>
        <p:spPr>
          <a:xfrm>
            <a:off x="1749587" y="4763727"/>
            <a:ext cx="2839066" cy="338554"/>
          </a:xfrm>
          <a:prstGeom prst="rect">
            <a:avLst/>
          </a:prstGeom>
          <a:noFill/>
        </p:spPr>
        <p:txBody>
          <a:bodyPr wrap="square" rtlCol="0">
            <a:spAutoFit/>
          </a:bodyPr>
          <a:lstStyle/>
          <a:p>
            <a:pPr algn="ctr"/>
            <a:r>
              <a:rPr kumimoji="1" lang="en-US" altLang="zh-CN" sz="1600" b="1" dirty="0">
                <a:solidFill>
                  <a:schemeClr val="bg1"/>
                </a:solidFill>
                <a:latin typeface="Microsoft YaHei" charset="-122"/>
                <a:ea typeface="Microsoft YaHei" charset="-122"/>
                <a:cs typeface="Microsoft YaHei" charset="-122"/>
              </a:rPr>
              <a:t>Qualcomm Snapdragon</a:t>
            </a:r>
            <a:endParaRPr kumimoji="1" lang="zh-CN" altLang="en-US" sz="1600" b="1" dirty="0">
              <a:solidFill>
                <a:schemeClr val="bg1"/>
              </a:solidFill>
              <a:latin typeface="Microsoft YaHei" charset="-122"/>
              <a:ea typeface="Microsoft YaHei" charset="-122"/>
              <a:cs typeface="Microsoft YaHei" charset="-122"/>
            </a:endParaRPr>
          </a:p>
        </p:txBody>
      </p:sp>
      <p:sp>
        <p:nvSpPr>
          <p:cNvPr id="6" name="文本框 5"/>
          <p:cNvSpPr txBox="1"/>
          <p:nvPr/>
        </p:nvSpPr>
        <p:spPr>
          <a:xfrm>
            <a:off x="1371598" y="5124072"/>
            <a:ext cx="3421628" cy="738664"/>
          </a:xfrm>
          <a:prstGeom prst="rect">
            <a:avLst/>
          </a:prstGeom>
          <a:noFill/>
        </p:spPr>
        <p:txBody>
          <a:bodyPr wrap="square" rtlCol="0">
            <a:spAutoFit/>
          </a:bodyPr>
          <a:lstStyle/>
          <a:p>
            <a:pPr algn="ctr"/>
            <a:r>
              <a:rPr kumimoji="1" lang="en-US" altLang="zh-CN" sz="1400" dirty="0">
                <a:solidFill>
                  <a:schemeClr val="bg1"/>
                </a:solidFill>
                <a:latin typeface="Microsoft YaHei Light" charset="-122"/>
                <a:ea typeface="Microsoft YaHei Light" charset="-122"/>
                <a:cs typeface="Microsoft YaHei Light" charset="-122"/>
              </a:rPr>
              <a:t>Mobile processor leader</a:t>
            </a:r>
          </a:p>
          <a:p>
            <a:pPr algn="ctr"/>
            <a:r>
              <a:rPr kumimoji="1" lang="en-US" altLang="zh-CN" sz="1400" dirty="0">
                <a:solidFill>
                  <a:schemeClr val="bg1"/>
                </a:solidFill>
                <a:latin typeface="Microsoft YaHei Light" charset="-122"/>
                <a:ea typeface="Microsoft YaHei Light" charset="-122"/>
                <a:cs typeface="Microsoft YaHei Light" charset="-122"/>
              </a:rPr>
              <a:t>High </a:t>
            </a:r>
            <a:r>
              <a:rPr kumimoji="1" lang="en-US" altLang="zh-CN" sz="1400" dirty="0" err="1">
                <a:solidFill>
                  <a:schemeClr val="bg1"/>
                </a:solidFill>
                <a:latin typeface="Microsoft YaHei Light" charset="-122"/>
                <a:ea typeface="Microsoft YaHei Light" charset="-122"/>
                <a:cs typeface="Microsoft YaHei Light" charset="-122"/>
              </a:rPr>
              <a:t>performance,Low</a:t>
            </a:r>
            <a:r>
              <a:rPr kumimoji="1" lang="en-US" altLang="zh-CN" sz="1400" dirty="0">
                <a:solidFill>
                  <a:schemeClr val="bg1"/>
                </a:solidFill>
                <a:latin typeface="Microsoft YaHei Light" charset="-122"/>
                <a:ea typeface="Microsoft YaHei Light" charset="-122"/>
                <a:cs typeface="Microsoft YaHei Light" charset="-122"/>
              </a:rPr>
              <a:t>-power dissipation</a:t>
            </a:r>
            <a:r>
              <a:rPr kumimoji="1" lang="zh-CN" altLang="en-US" sz="1400" dirty="0">
                <a:solidFill>
                  <a:schemeClr val="bg1"/>
                </a:solidFill>
                <a:latin typeface="Microsoft YaHei Light" charset="-122"/>
                <a:ea typeface="Microsoft YaHei Light" charset="-122"/>
                <a:cs typeface="Microsoft YaHei Light" charset="-122"/>
              </a:rPr>
              <a:t>、</a:t>
            </a:r>
            <a:r>
              <a:rPr kumimoji="1" lang="en-US" altLang="zh-CN" sz="1400" dirty="0">
                <a:solidFill>
                  <a:schemeClr val="bg1"/>
                </a:solidFill>
                <a:latin typeface="Microsoft YaHei Light" charset="-122"/>
                <a:ea typeface="Microsoft YaHei Light" charset="-122"/>
                <a:cs typeface="Microsoft YaHei Light" charset="-122"/>
              </a:rPr>
              <a:t>Various external ports</a:t>
            </a:r>
            <a:endParaRPr kumimoji="1" lang="zh-CN" altLang="en-US" sz="1400" dirty="0">
              <a:solidFill>
                <a:schemeClr val="bg1"/>
              </a:solidFill>
              <a:latin typeface="Microsoft YaHei Light" charset="-122"/>
              <a:ea typeface="Microsoft YaHei Light" charset="-122"/>
              <a:cs typeface="Microsoft YaHei Light" charset="-122"/>
            </a:endParaRPr>
          </a:p>
        </p:txBody>
      </p:sp>
      <p:sp>
        <p:nvSpPr>
          <p:cNvPr id="7" name="文本框 6"/>
          <p:cNvSpPr txBox="1"/>
          <p:nvPr/>
        </p:nvSpPr>
        <p:spPr>
          <a:xfrm>
            <a:off x="4793227" y="4763727"/>
            <a:ext cx="2256503" cy="338554"/>
          </a:xfrm>
          <a:prstGeom prst="rect">
            <a:avLst/>
          </a:prstGeom>
          <a:noFill/>
        </p:spPr>
        <p:txBody>
          <a:bodyPr wrap="square" rtlCol="0">
            <a:spAutoFit/>
          </a:bodyPr>
          <a:lstStyle/>
          <a:p>
            <a:pPr algn="ctr"/>
            <a:r>
              <a:rPr kumimoji="1" lang="en-US" altLang="zh-CN" sz="1600" b="1" dirty="0">
                <a:solidFill>
                  <a:schemeClr val="bg1"/>
                </a:solidFill>
                <a:latin typeface="Microsoft YaHei" charset="-122"/>
                <a:ea typeface="Microsoft YaHei" charset="-122"/>
                <a:cs typeface="Microsoft YaHei" charset="-122"/>
              </a:rPr>
              <a:t>Android 7.1</a:t>
            </a:r>
            <a:endParaRPr kumimoji="1" lang="zh-CN" altLang="en-US" sz="1600" b="1" dirty="0">
              <a:solidFill>
                <a:schemeClr val="bg1"/>
              </a:solidFill>
              <a:latin typeface="Microsoft YaHei" charset="-122"/>
              <a:ea typeface="Microsoft YaHei" charset="-122"/>
              <a:cs typeface="Microsoft YaHei" charset="-122"/>
            </a:endParaRPr>
          </a:p>
        </p:txBody>
      </p:sp>
      <p:sp>
        <p:nvSpPr>
          <p:cNvPr id="8" name="文本框 7"/>
          <p:cNvSpPr txBox="1"/>
          <p:nvPr/>
        </p:nvSpPr>
        <p:spPr>
          <a:xfrm>
            <a:off x="4380732" y="5124072"/>
            <a:ext cx="3421628" cy="523220"/>
          </a:xfrm>
          <a:prstGeom prst="rect">
            <a:avLst/>
          </a:prstGeom>
          <a:noFill/>
        </p:spPr>
        <p:txBody>
          <a:bodyPr wrap="square" rtlCol="0">
            <a:spAutoFit/>
          </a:bodyPr>
          <a:lstStyle/>
          <a:p>
            <a:pPr algn="ctr"/>
            <a:r>
              <a:rPr kumimoji="1" lang="en-US" altLang="zh-CN" sz="1400" dirty="0">
                <a:solidFill>
                  <a:schemeClr val="bg1"/>
                </a:solidFill>
                <a:latin typeface="Microsoft YaHei Light" charset="-122"/>
                <a:ea typeface="Microsoft YaHei Light" charset="-122"/>
                <a:cs typeface="Microsoft YaHei Light" charset="-122"/>
              </a:rPr>
              <a:t>Secure and Stability upgrade</a:t>
            </a:r>
          </a:p>
          <a:p>
            <a:pPr algn="ctr"/>
            <a:r>
              <a:rPr kumimoji="1" lang="en-US" altLang="zh-CN" sz="1400" dirty="0">
                <a:solidFill>
                  <a:schemeClr val="bg1"/>
                </a:solidFill>
                <a:latin typeface="Microsoft YaHei Light" charset="-122"/>
                <a:ea typeface="Microsoft YaHei Light" charset="-122"/>
                <a:cs typeface="Microsoft YaHei Light" charset="-122"/>
              </a:rPr>
              <a:t>Running speed </a:t>
            </a:r>
            <a:r>
              <a:rPr kumimoji="1" lang="en-US" altLang="zh-CN" sz="1400" dirty="0" smtClean="0">
                <a:solidFill>
                  <a:schemeClr val="bg1"/>
                </a:solidFill>
                <a:latin typeface="Microsoft YaHei Light" charset="-122"/>
                <a:ea typeface="Microsoft YaHei Light" charset="-122"/>
                <a:cs typeface="Microsoft YaHei Light" charset="-122"/>
              </a:rPr>
              <a:t>increase </a:t>
            </a:r>
            <a:r>
              <a:rPr kumimoji="1" lang="en-US" altLang="zh-CN" sz="1400" dirty="0">
                <a:solidFill>
                  <a:schemeClr val="bg1"/>
                </a:solidFill>
                <a:latin typeface="Microsoft YaHei Light" charset="-122"/>
                <a:ea typeface="Microsoft YaHei Light" charset="-122"/>
                <a:cs typeface="Microsoft YaHei Light" charset="-122"/>
              </a:rPr>
              <a:t>60%</a:t>
            </a:r>
            <a:endParaRPr kumimoji="1" lang="zh-CN" altLang="en-US" sz="1400" dirty="0">
              <a:solidFill>
                <a:schemeClr val="bg1"/>
              </a:solidFill>
              <a:latin typeface="Microsoft YaHei Light" charset="-122"/>
              <a:ea typeface="Microsoft YaHei Light" charset="-122"/>
              <a:cs typeface="Microsoft YaHei Light" charset="-122"/>
            </a:endParaRPr>
          </a:p>
        </p:txBody>
      </p:sp>
      <p:sp>
        <p:nvSpPr>
          <p:cNvPr id="9" name="文本框 8"/>
          <p:cNvSpPr txBox="1"/>
          <p:nvPr/>
        </p:nvSpPr>
        <p:spPr>
          <a:xfrm>
            <a:off x="7694628" y="4763727"/>
            <a:ext cx="2256503" cy="338554"/>
          </a:xfrm>
          <a:prstGeom prst="rect">
            <a:avLst/>
          </a:prstGeom>
          <a:noFill/>
        </p:spPr>
        <p:txBody>
          <a:bodyPr wrap="square" rtlCol="0">
            <a:spAutoFit/>
          </a:bodyPr>
          <a:lstStyle/>
          <a:p>
            <a:pPr algn="ctr"/>
            <a:r>
              <a:rPr kumimoji="1" lang="en-US" altLang="zh-CN" sz="1600" b="1" dirty="0" smtClean="0">
                <a:solidFill>
                  <a:schemeClr val="bg1"/>
                </a:solidFill>
                <a:latin typeface="Microsoft YaHei" charset="-122"/>
                <a:ea typeface="Microsoft YaHei" charset="-122"/>
                <a:cs typeface="Microsoft YaHei" charset="-122"/>
              </a:rPr>
              <a:t>2G RAM+16G ROM</a:t>
            </a:r>
            <a:endParaRPr kumimoji="1" lang="zh-CN" altLang="en-US" sz="1600" b="1" dirty="0">
              <a:solidFill>
                <a:schemeClr val="bg1"/>
              </a:solidFill>
              <a:latin typeface="Microsoft YaHei" charset="-122"/>
              <a:ea typeface="Microsoft YaHei" charset="-122"/>
              <a:cs typeface="Microsoft YaHei" charset="-122"/>
            </a:endParaRPr>
          </a:p>
        </p:txBody>
      </p:sp>
      <p:sp>
        <p:nvSpPr>
          <p:cNvPr id="10" name="文本框 9"/>
          <p:cNvSpPr txBox="1"/>
          <p:nvPr/>
        </p:nvSpPr>
        <p:spPr>
          <a:xfrm>
            <a:off x="7952866" y="5094606"/>
            <a:ext cx="1862190" cy="523220"/>
          </a:xfrm>
          <a:prstGeom prst="rect">
            <a:avLst/>
          </a:prstGeom>
          <a:noFill/>
        </p:spPr>
        <p:txBody>
          <a:bodyPr wrap="square" rtlCol="0">
            <a:spAutoFit/>
          </a:bodyPr>
          <a:lstStyle/>
          <a:p>
            <a:r>
              <a:rPr kumimoji="1" lang="en-US" altLang="zh-CN" sz="1400" dirty="0" smtClean="0">
                <a:solidFill>
                  <a:schemeClr val="bg1"/>
                </a:solidFill>
                <a:latin typeface="Microsoft YaHei Light" charset="-122"/>
                <a:ea typeface="Microsoft YaHei Light" charset="-122"/>
                <a:cs typeface="Microsoft YaHei Light" charset="-122"/>
              </a:rPr>
              <a:t>    Powerful </a:t>
            </a:r>
            <a:r>
              <a:rPr kumimoji="1" lang="en-US" altLang="zh-CN" sz="1400" dirty="0">
                <a:solidFill>
                  <a:schemeClr val="bg1"/>
                </a:solidFill>
                <a:latin typeface="Microsoft YaHei Light" charset="-122"/>
                <a:ea typeface="Microsoft YaHei Light" charset="-122"/>
                <a:cs typeface="Microsoft YaHei Light" charset="-122"/>
              </a:rPr>
              <a:t>RAM</a:t>
            </a:r>
          </a:p>
          <a:p>
            <a:r>
              <a:rPr kumimoji="1" lang="en-US" altLang="zh-CN" sz="1400" dirty="0">
                <a:solidFill>
                  <a:schemeClr val="bg1"/>
                </a:solidFill>
                <a:latin typeface="Microsoft YaHei Light" charset="-122"/>
                <a:ea typeface="Microsoft YaHei Light" charset="-122"/>
                <a:cs typeface="Microsoft YaHei Light" charset="-122"/>
              </a:rPr>
              <a:t>16GB big memory</a:t>
            </a:r>
            <a:endParaRPr kumimoji="1" lang="zh-CN" altLang="en-US" sz="1400" dirty="0">
              <a:solidFill>
                <a:schemeClr val="bg1"/>
              </a:solidFill>
              <a:latin typeface="Microsoft YaHei Light" charset="-122"/>
              <a:ea typeface="Microsoft YaHei Light" charset="-122"/>
              <a:cs typeface="Microsoft YaHei Light" charset="-122"/>
            </a:endParaRPr>
          </a:p>
        </p:txBody>
      </p:sp>
    </p:spTree>
    <p:extLst>
      <p:ext uri="{BB962C8B-B14F-4D97-AF65-F5344CB8AC3E}">
        <p14:creationId xmlns:p14="http://schemas.microsoft.com/office/powerpoint/2010/main" val="28029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93776" y="2767280"/>
            <a:ext cx="4204446" cy="707886"/>
          </a:xfrm>
          <a:prstGeom prst="rect">
            <a:avLst/>
          </a:prstGeom>
          <a:noFill/>
        </p:spPr>
        <p:txBody>
          <a:bodyPr wrap="none" rtlCol="0">
            <a:spAutoFit/>
          </a:bodyPr>
          <a:lstStyle/>
          <a:p>
            <a:pPr algn="ctr"/>
            <a:r>
              <a:rPr lang="sk-SK" altLang="zh-CN" sz="4000" b="1" dirty="0">
                <a:solidFill>
                  <a:schemeClr val="bg1"/>
                </a:solidFill>
                <a:latin typeface="Microsoft YaHei"/>
                <a:ea typeface="Microsoft YaHei"/>
                <a:cs typeface="Microsoft YaHei"/>
              </a:rPr>
              <a:t>Sunmi OS 2.3.18</a:t>
            </a:r>
            <a:endParaRPr kumimoji="1" lang="zh-CN" altLang="en-US" sz="4000" b="1" dirty="0">
              <a:solidFill>
                <a:schemeClr val="bg1"/>
              </a:solidFill>
              <a:latin typeface="Microsoft YaHei"/>
              <a:ea typeface="Microsoft YaHei"/>
              <a:cs typeface="Microsoft YaHei"/>
            </a:endParaRPr>
          </a:p>
        </p:txBody>
      </p:sp>
      <p:sp>
        <p:nvSpPr>
          <p:cNvPr id="3" name="文本框 2"/>
          <p:cNvSpPr txBox="1"/>
          <p:nvPr/>
        </p:nvSpPr>
        <p:spPr>
          <a:xfrm>
            <a:off x="2888225" y="4090718"/>
            <a:ext cx="6415548" cy="1323439"/>
          </a:xfrm>
          <a:prstGeom prst="rect">
            <a:avLst/>
          </a:prstGeom>
          <a:noFill/>
        </p:spPr>
        <p:txBody>
          <a:bodyPr wrap="square" rtlCol="0">
            <a:spAutoFit/>
          </a:bodyPr>
          <a:lstStyle/>
          <a:p>
            <a:pPr algn="ctr"/>
            <a:r>
              <a:rPr lang="en-US" altLang="zh-CN" sz="1600" dirty="0">
                <a:solidFill>
                  <a:srgbClr val="FFFFFF"/>
                </a:solidFill>
                <a:latin typeface="Microsoft YaHei Light"/>
                <a:cs typeface="Microsoft YaHei Light"/>
              </a:rPr>
              <a:t>Sunmi OS, an customized operating system based on Android, supports all installation of Android-based applications, designed for smart commercial scenes. It deals well with user experience, performance improvement and commercial design, which make commercial devices smarter and more powerful.</a:t>
            </a:r>
            <a:endParaRPr kumimoji="1" lang="zh-CN" altLang="en-US" sz="1600" dirty="0">
              <a:solidFill>
                <a:srgbClr val="FFFFFF"/>
              </a:solidFill>
              <a:latin typeface="Microsoft YaHei Light"/>
              <a:ea typeface="Microsoft YaHei Light" charset="-122"/>
              <a:cs typeface="Microsoft YaHei Light"/>
            </a:endParaRPr>
          </a:p>
        </p:txBody>
      </p:sp>
    </p:spTree>
    <p:extLst>
      <p:ext uri="{BB962C8B-B14F-4D97-AF65-F5344CB8AC3E}">
        <p14:creationId xmlns:p14="http://schemas.microsoft.com/office/powerpoint/2010/main" val="142368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96000" y="747976"/>
            <a:ext cx="4788490" cy="707886"/>
          </a:xfrm>
          <a:prstGeom prst="rect">
            <a:avLst/>
          </a:prstGeom>
          <a:noFill/>
        </p:spPr>
        <p:txBody>
          <a:bodyPr wrap="none" rtlCol="0">
            <a:spAutoFit/>
          </a:bodyPr>
          <a:lstStyle/>
          <a:p>
            <a:r>
              <a:rPr lang="en-US" altLang="zh-CN" sz="4000" b="1" dirty="0">
                <a:solidFill>
                  <a:srgbClr val="FFFFFF"/>
                </a:solidFill>
                <a:latin typeface="Microsoft YaHei"/>
                <a:ea typeface="Microsoft YaHei"/>
                <a:cs typeface="Microsoft YaHei"/>
              </a:rPr>
              <a:t>Bigger and Clearer</a:t>
            </a:r>
            <a:endParaRPr kumimoji="1" lang="zh-CN" altLang="en-US" sz="4000" b="1" dirty="0">
              <a:solidFill>
                <a:srgbClr val="FFFFFF"/>
              </a:solidFill>
              <a:latin typeface="Microsoft YaHei"/>
              <a:ea typeface="Microsoft YaHei"/>
              <a:cs typeface="Microsoft YaHei"/>
            </a:endParaRPr>
          </a:p>
        </p:txBody>
      </p:sp>
      <p:sp>
        <p:nvSpPr>
          <p:cNvPr id="3" name="文本框 2"/>
          <p:cNvSpPr txBox="1"/>
          <p:nvPr/>
        </p:nvSpPr>
        <p:spPr>
          <a:xfrm>
            <a:off x="6096000" y="1450811"/>
            <a:ext cx="5379069" cy="1323439"/>
          </a:xfrm>
          <a:prstGeom prst="rect">
            <a:avLst/>
          </a:prstGeom>
          <a:noFill/>
        </p:spPr>
        <p:txBody>
          <a:bodyPr wrap="square" rtlCol="0">
            <a:spAutoFit/>
          </a:bodyPr>
          <a:lstStyle/>
          <a:p>
            <a:r>
              <a:rPr lang="en-US" altLang="zh-CN" sz="1600" dirty="0">
                <a:solidFill>
                  <a:srgbClr val="FFFFFF"/>
                </a:solidFill>
                <a:latin typeface="Microsoft YaHei Light"/>
                <a:cs typeface="Microsoft YaHei Light"/>
              </a:rPr>
              <a:t>Screen size upgrade, variety of configuration options.</a:t>
            </a:r>
          </a:p>
          <a:p>
            <a:r>
              <a:rPr lang="en-US" altLang="zh-CN" sz="1600" dirty="0">
                <a:solidFill>
                  <a:srgbClr val="FFFFFF"/>
                </a:solidFill>
                <a:latin typeface="Microsoft YaHei Light"/>
                <a:cs typeface="Microsoft YaHei Light"/>
              </a:rPr>
              <a:t>Main screen upgrade to 15.6" so as to show more details and bring a different shocking experience.</a:t>
            </a:r>
          </a:p>
          <a:p>
            <a:r>
              <a:rPr lang="en-US" altLang="zh-CN" sz="1600" dirty="0">
                <a:solidFill>
                  <a:srgbClr val="FFFFFF"/>
                </a:solidFill>
                <a:latin typeface="Microsoft YaHei Light"/>
                <a:cs typeface="Microsoft YaHei Light"/>
              </a:rPr>
              <a:t>Customer screen upgrade to 10.1" so as to show more details and bring a different shocking experience.</a:t>
            </a:r>
            <a:endParaRPr kumimoji="1" lang="zh-CN" altLang="en-US" sz="1600" dirty="0">
              <a:solidFill>
                <a:srgbClr val="FFFFFF"/>
              </a:solidFill>
              <a:latin typeface="Microsoft YaHei Light"/>
              <a:ea typeface="Microsoft YaHei Light" charset="-122"/>
              <a:cs typeface="Microsoft YaHei Light"/>
            </a:endParaRPr>
          </a:p>
        </p:txBody>
      </p:sp>
    </p:spTree>
    <p:extLst>
      <p:ext uri="{BB962C8B-B14F-4D97-AF65-F5344CB8AC3E}">
        <p14:creationId xmlns:p14="http://schemas.microsoft.com/office/powerpoint/2010/main" val="63785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470930" y="1550692"/>
            <a:ext cx="5884844" cy="1938992"/>
          </a:xfrm>
          <a:prstGeom prst="rect">
            <a:avLst/>
          </a:prstGeom>
          <a:noFill/>
        </p:spPr>
        <p:txBody>
          <a:bodyPr wrap="none" rtlCol="0">
            <a:spAutoFit/>
          </a:bodyPr>
          <a:lstStyle/>
          <a:p>
            <a:r>
              <a:rPr lang="en-US" altLang="zh-CN" sz="4000" b="1" dirty="0">
                <a:solidFill>
                  <a:srgbClr val="000000"/>
                </a:solidFill>
                <a:latin typeface="Microsoft YaHei"/>
                <a:ea typeface="Microsoft YaHei"/>
                <a:cs typeface="Microsoft YaHei"/>
              </a:rPr>
              <a:t>Screen size upgrade,</a:t>
            </a:r>
          </a:p>
          <a:p>
            <a:r>
              <a:rPr lang="en-US" altLang="zh-CN" sz="4000" b="1" dirty="0">
                <a:solidFill>
                  <a:srgbClr val="000000"/>
                </a:solidFill>
                <a:latin typeface="Microsoft YaHei"/>
                <a:ea typeface="Microsoft YaHei"/>
                <a:cs typeface="Microsoft YaHei"/>
              </a:rPr>
              <a:t>variety of </a:t>
            </a:r>
            <a:r>
              <a:rPr lang="en-US" altLang="zh-CN" sz="4000" b="1" dirty="0" smtClean="0">
                <a:solidFill>
                  <a:srgbClr val="000000"/>
                </a:solidFill>
                <a:latin typeface="Microsoft YaHei"/>
                <a:ea typeface="Microsoft YaHei"/>
                <a:cs typeface="Microsoft YaHei"/>
              </a:rPr>
              <a:t>configuration</a:t>
            </a:r>
          </a:p>
          <a:p>
            <a:r>
              <a:rPr lang="en-US" altLang="zh-CN" sz="4000" b="1" dirty="0" smtClean="0">
                <a:solidFill>
                  <a:srgbClr val="000000"/>
                </a:solidFill>
                <a:latin typeface="Microsoft YaHei"/>
                <a:ea typeface="Microsoft YaHei"/>
                <a:cs typeface="Microsoft YaHei"/>
              </a:rPr>
              <a:t>options</a:t>
            </a:r>
            <a:r>
              <a:rPr lang="en-US" altLang="zh-CN" sz="4000" b="1" dirty="0">
                <a:solidFill>
                  <a:srgbClr val="000000"/>
                </a:solidFill>
                <a:latin typeface="Microsoft YaHei"/>
                <a:ea typeface="Microsoft YaHei"/>
                <a:cs typeface="Microsoft YaHei"/>
              </a:rPr>
              <a:t>.</a:t>
            </a:r>
            <a:endParaRPr kumimoji="1" lang="zh-CN" altLang="en-US" sz="4000" b="1" dirty="0">
              <a:solidFill>
                <a:srgbClr val="000000"/>
              </a:solidFill>
              <a:latin typeface="Microsoft YaHei"/>
              <a:ea typeface="Microsoft YaHei"/>
              <a:cs typeface="Microsoft YaHei"/>
            </a:endParaRPr>
          </a:p>
        </p:txBody>
      </p:sp>
    </p:spTree>
    <p:extLst>
      <p:ext uri="{BB962C8B-B14F-4D97-AF65-F5344CB8AC3E}">
        <p14:creationId xmlns:p14="http://schemas.microsoft.com/office/powerpoint/2010/main" val="23619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541021" y="1527274"/>
            <a:ext cx="6295205" cy="1938992"/>
          </a:xfrm>
          <a:prstGeom prst="rect">
            <a:avLst/>
          </a:prstGeom>
          <a:noFill/>
        </p:spPr>
        <p:txBody>
          <a:bodyPr wrap="square" rtlCol="0">
            <a:spAutoFit/>
          </a:bodyPr>
          <a:lstStyle/>
          <a:p>
            <a:r>
              <a:rPr lang="en-US" altLang="zh-CN" sz="4000" b="1" dirty="0">
                <a:solidFill>
                  <a:srgbClr val="FFFFFF"/>
                </a:solidFill>
                <a:latin typeface="Microsoft YaHei"/>
                <a:ea typeface="Microsoft YaHei"/>
                <a:cs typeface="Microsoft YaHei"/>
              </a:rPr>
              <a:t>With eSIM Technology</a:t>
            </a:r>
          </a:p>
          <a:p>
            <a:r>
              <a:rPr lang="en-US" altLang="zh-CN" sz="4000" b="1" dirty="0">
                <a:solidFill>
                  <a:srgbClr val="FFFFFF"/>
                </a:solidFill>
                <a:latin typeface="Microsoft YaHei"/>
                <a:ea typeface="Microsoft YaHei"/>
                <a:cs typeface="Microsoft YaHei"/>
              </a:rPr>
              <a:t>safer and more convenient</a:t>
            </a:r>
            <a:endParaRPr kumimoji="1" lang="zh-CN" altLang="en-US" sz="4000" b="1" dirty="0">
              <a:solidFill>
                <a:srgbClr val="FFFFFF"/>
              </a:solidFill>
              <a:latin typeface="Microsoft YaHei"/>
              <a:ea typeface="Microsoft YaHei"/>
              <a:cs typeface="Microsoft YaHei"/>
            </a:endParaRPr>
          </a:p>
        </p:txBody>
      </p:sp>
      <p:sp>
        <p:nvSpPr>
          <p:cNvPr id="4" name="文本框 3"/>
          <p:cNvSpPr txBox="1"/>
          <p:nvPr/>
        </p:nvSpPr>
        <p:spPr>
          <a:xfrm>
            <a:off x="6541021" y="3466266"/>
            <a:ext cx="4572000" cy="1815882"/>
          </a:xfrm>
          <a:prstGeom prst="rect">
            <a:avLst/>
          </a:prstGeom>
          <a:noFill/>
        </p:spPr>
        <p:txBody>
          <a:bodyPr wrap="square" rtlCol="0">
            <a:spAutoFit/>
          </a:bodyPr>
          <a:lstStyle/>
          <a:p>
            <a:r>
              <a:rPr lang="en-US" altLang="zh-CN" sz="1600" dirty="0">
                <a:solidFill>
                  <a:srgbClr val="FFFFFF"/>
                </a:solidFill>
                <a:latin typeface="Microsoft YaHei Light"/>
                <a:cs typeface="Microsoft YaHei Light"/>
              </a:rPr>
              <a:t>T2 series is the first desktop POS terminal that uses the eSIM technology in the industry. With no installation of any SIM cards, it selects operators and opens related services freely. It perfectly avoids the risk of losing the </a:t>
            </a:r>
            <a:r>
              <a:rPr lang="en-US" altLang="zh-CN" sz="1600" dirty="0" err="1">
                <a:solidFill>
                  <a:srgbClr val="FFFFFF"/>
                </a:solidFill>
                <a:latin typeface="Microsoft YaHei Light"/>
                <a:cs typeface="Microsoft YaHei Light"/>
              </a:rPr>
              <a:t>sim</a:t>
            </a:r>
            <a:r>
              <a:rPr lang="en-US" altLang="zh-CN" sz="1600" dirty="0">
                <a:solidFill>
                  <a:srgbClr val="FFFFFF"/>
                </a:solidFill>
                <a:latin typeface="Microsoft YaHei Light"/>
                <a:cs typeface="Microsoft YaHei Light"/>
              </a:rPr>
              <a:t> card. And even if the terminal lost, users can delete the data remotely to ensure the data security.</a:t>
            </a:r>
            <a:endParaRPr kumimoji="1" lang="zh-CN" altLang="en-US" sz="1600" dirty="0">
              <a:solidFill>
                <a:srgbClr val="FFFFFF"/>
              </a:solidFill>
              <a:latin typeface="Microsoft YaHei Light"/>
              <a:ea typeface="Microsoft YaHei Light" charset="-122"/>
              <a:cs typeface="Microsoft YaHei Light"/>
            </a:endParaRPr>
          </a:p>
        </p:txBody>
      </p:sp>
      <p:sp>
        <p:nvSpPr>
          <p:cNvPr id="5" name="文本框 4"/>
          <p:cNvSpPr txBox="1"/>
          <p:nvPr/>
        </p:nvSpPr>
        <p:spPr>
          <a:xfrm>
            <a:off x="6541021" y="5467226"/>
            <a:ext cx="4572000" cy="461665"/>
          </a:xfrm>
          <a:prstGeom prst="rect">
            <a:avLst/>
          </a:prstGeom>
          <a:noFill/>
        </p:spPr>
        <p:txBody>
          <a:bodyPr wrap="square" rtlCol="0">
            <a:spAutoFit/>
          </a:bodyPr>
          <a:lstStyle/>
          <a:p>
            <a:r>
              <a:rPr lang="en-US" altLang="zh-CN" sz="1200" dirty="0">
                <a:solidFill>
                  <a:srgbClr val="FFFFFF"/>
                </a:solidFill>
                <a:latin typeface="Microsoft YaHei Light"/>
                <a:cs typeface="Microsoft YaHei Light"/>
              </a:rPr>
              <a:t>*New feature only show on this page, if you need more details please contact to local sales.</a:t>
            </a:r>
            <a:endParaRPr kumimoji="1" lang="zh-CN" altLang="en-US" sz="1200" dirty="0">
              <a:solidFill>
                <a:srgbClr val="FFFFFF"/>
              </a:solidFill>
              <a:latin typeface="Microsoft YaHei Light"/>
              <a:ea typeface="Microsoft YaHei Light" charset="-122"/>
              <a:cs typeface="Microsoft YaHei Light"/>
            </a:endParaRPr>
          </a:p>
        </p:txBody>
      </p:sp>
    </p:spTree>
    <p:extLst>
      <p:ext uri="{BB962C8B-B14F-4D97-AF65-F5344CB8AC3E}">
        <p14:creationId xmlns:p14="http://schemas.microsoft.com/office/powerpoint/2010/main" val="125958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4747" y="2068295"/>
            <a:ext cx="7237879" cy="1323439"/>
          </a:xfrm>
          <a:prstGeom prst="rect">
            <a:avLst/>
          </a:prstGeom>
          <a:noFill/>
        </p:spPr>
        <p:txBody>
          <a:bodyPr wrap="none" rtlCol="0">
            <a:spAutoFit/>
          </a:bodyPr>
          <a:lstStyle/>
          <a:p>
            <a:r>
              <a:rPr lang="en-US" altLang="zh-CN" sz="4000" b="1" dirty="0">
                <a:solidFill>
                  <a:srgbClr val="000000"/>
                </a:solidFill>
                <a:latin typeface="Microsoft YaHei "/>
                <a:cs typeface="Microsoft YaHei "/>
              </a:rPr>
              <a:t>"Zero paper jam" technology</a:t>
            </a:r>
          </a:p>
          <a:p>
            <a:r>
              <a:rPr lang="en-US" altLang="zh-CN" sz="4000" b="1" dirty="0">
                <a:solidFill>
                  <a:srgbClr val="000000"/>
                </a:solidFill>
                <a:latin typeface="Microsoft YaHei "/>
                <a:cs typeface="Microsoft YaHei "/>
              </a:rPr>
              <a:t>feel efficiency and fluency</a:t>
            </a:r>
            <a:endParaRPr kumimoji="1" lang="zh-CN" altLang="en-US" sz="4000" b="1" dirty="0">
              <a:solidFill>
                <a:srgbClr val="000000"/>
              </a:solidFill>
              <a:latin typeface="Microsoft YaHei "/>
              <a:ea typeface="Microsoft YaHei" charset="-122"/>
              <a:cs typeface="Microsoft YaHei "/>
            </a:endParaRPr>
          </a:p>
        </p:txBody>
      </p:sp>
      <p:sp>
        <p:nvSpPr>
          <p:cNvPr id="3" name="文本框 2"/>
          <p:cNvSpPr txBox="1"/>
          <p:nvPr/>
        </p:nvSpPr>
        <p:spPr>
          <a:xfrm>
            <a:off x="504747" y="3551830"/>
            <a:ext cx="4572000" cy="1323439"/>
          </a:xfrm>
          <a:prstGeom prst="rect">
            <a:avLst/>
          </a:prstGeom>
          <a:noFill/>
        </p:spPr>
        <p:txBody>
          <a:bodyPr wrap="square" rtlCol="0">
            <a:spAutoFit/>
          </a:bodyPr>
          <a:lstStyle/>
          <a:p>
            <a:r>
              <a:rPr lang="en-US" altLang="zh-CN" sz="1600" dirty="0">
                <a:solidFill>
                  <a:srgbClr val="000000"/>
                </a:solidFill>
                <a:latin typeface="Microsoft YaHei Light"/>
                <a:cs typeface="Microsoft YaHei Light"/>
              </a:rPr>
              <a:t>Sunmi cooperated with the expert of Seiko have created a new 80mm thermal print with "Zero paper jam" technology. With this technology, T2 is suit for more complicated commercial environment with printing.</a:t>
            </a:r>
            <a:endParaRPr kumimoji="1" lang="zh-CN" altLang="en-US" sz="1600" dirty="0">
              <a:solidFill>
                <a:srgbClr val="000000"/>
              </a:solidFill>
              <a:latin typeface="Microsoft YaHei Light"/>
              <a:ea typeface="Microsoft YaHei Light" charset="-122"/>
              <a:cs typeface="Microsoft YaHei Light"/>
            </a:endParaRPr>
          </a:p>
        </p:txBody>
      </p:sp>
    </p:spTree>
    <p:extLst>
      <p:ext uri="{BB962C8B-B14F-4D97-AF65-F5344CB8AC3E}">
        <p14:creationId xmlns:p14="http://schemas.microsoft.com/office/powerpoint/2010/main" val="212675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84289" y="880939"/>
            <a:ext cx="10623421" cy="707886"/>
          </a:xfrm>
          <a:prstGeom prst="rect">
            <a:avLst/>
          </a:prstGeom>
          <a:noFill/>
        </p:spPr>
        <p:txBody>
          <a:bodyPr wrap="none" rtlCol="0">
            <a:spAutoFit/>
          </a:bodyPr>
          <a:lstStyle/>
          <a:p>
            <a:pPr algn="ctr"/>
            <a:r>
              <a:rPr lang="en-US" altLang="zh-CN" sz="4000" b="1" dirty="0">
                <a:solidFill>
                  <a:srgbClr val="FFFFFF"/>
                </a:solidFill>
                <a:latin typeface="Microsoft YaHei "/>
                <a:cs typeface="Microsoft YaHei "/>
              </a:rPr>
              <a:t>Dual-screen interaction for more efficiency</a:t>
            </a:r>
            <a:endParaRPr kumimoji="1" lang="zh-CN" altLang="en-US" sz="4000" b="1" dirty="0">
              <a:solidFill>
                <a:srgbClr val="FFFFFF"/>
              </a:solidFill>
              <a:latin typeface="Microsoft YaHei "/>
              <a:ea typeface="Microsoft YaHei" charset="-122"/>
              <a:cs typeface="Microsoft YaHei "/>
            </a:endParaRPr>
          </a:p>
        </p:txBody>
      </p:sp>
      <p:sp>
        <p:nvSpPr>
          <p:cNvPr id="3" name="文本框 2"/>
          <p:cNvSpPr txBox="1"/>
          <p:nvPr/>
        </p:nvSpPr>
        <p:spPr>
          <a:xfrm>
            <a:off x="2845755" y="1777620"/>
            <a:ext cx="7324300" cy="830997"/>
          </a:xfrm>
          <a:prstGeom prst="rect">
            <a:avLst/>
          </a:prstGeom>
          <a:noFill/>
        </p:spPr>
        <p:txBody>
          <a:bodyPr wrap="square" rtlCol="0">
            <a:spAutoFit/>
          </a:bodyPr>
          <a:lstStyle/>
          <a:p>
            <a:r>
              <a:rPr lang="en-US" altLang="zh-CN" sz="1600" dirty="0">
                <a:solidFill>
                  <a:srgbClr val="FFFFFF"/>
                </a:solidFill>
                <a:latin typeface="Microsoft YaHei Light"/>
                <a:cs typeface="Microsoft YaHei Light"/>
              </a:rPr>
              <a:t>The smarter dual-screen interactive is more convenient and </a:t>
            </a:r>
            <a:r>
              <a:rPr lang="en-US" altLang="zh-CN" sz="1600" dirty="0" smtClean="0">
                <a:solidFill>
                  <a:srgbClr val="FFFFFF"/>
                </a:solidFill>
                <a:latin typeface="Microsoft YaHei Light"/>
                <a:cs typeface="Microsoft YaHei Light"/>
              </a:rPr>
              <a:t>smoother</a:t>
            </a:r>
            <a:r>
              <a:rPr lang="zh-CN" altLang="zh-CN" sz="1600" dirty="0">
                <a:solidFill>
                  <a:srgbClr val="FFFFFF"/>
                </a:solidFill>
                <a:latin typeface="Microsoft YaHei Light"/>
                <a:cs typeface="Microsoft YaHei Light"/>
              </a:rPr>
              <a:t>，</a:t>
            </a:r>
            <a:r>
              <a:rPr lang="en-US" altLang="zh-CN" sz="1600" dirty="0" smtClean="0">
                <a:solidFill>
                  <a:srgbClr val="FFFFFF"/>
                </a:solidFill>
                <a:latin typeface="Microsoft YaHei Light"/>
                <a:cs typeface="Microsoft YaHei Light"/>
              </a:rPr>
              <a:t> you </a:t>
            </a:r>
            <a:r>
              <a:rPr lang="en-US" altLang="zh-CN" sz="1600" dirty="0">
                <a:solidFill>
                  <a:srgbClr val="FFFFFF"/>
                </a:solidFill>
                <a:latin typeface="Microsoft YaHei Light"/>
                <a:cs typeface="Microsoft YaHei Light"/>
              </a:rPr>
              <a:t>can open an App on the main screen and the it displays same contents on the customer screen.</a:t>
            </a:r>
            <a:endParaRPr kumimoji="1" lang="zh-CN" altLang="en-US" sz="1600" dirty="0" smtClean="0">
              <a:solidFill>
                <a:srgbClr val="FFFFFF"/>
              </a:solidFill>
              <a:latin typeface="Microsoft YaHei Light"/>
              <a:ea typeface="Microsoft YaHei Light" charset="-122"/>
              <a:cs typeface="Microsoft YaHei Light"/>
            </a:endParaRPr>
          </a:p>
        </p:txBody>
      </p:sp>
    </p:spTree>
    <p:extLst>
      <p:ext uri="{BB962C8B-B14F-4D97-AF65-F5344CB8AC3E}">
        <p14:creationId xmlns:p14="http://schemas.microsoft.com/office/powerpoint/2010/main" val="162605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1621" y="3859101"/>
            <a:ext cx="6170379" cy="1323439"/>
          </a:xfrm>
          <a:prstGeom prst="rect">
            <a:avLst/>
          </a:prstGeom>
          <a:noFill/>
        </p:spPr>
        <p:txBody>
          <a:bodyPr wrap="none" rtlCol="0">
            <a:spAutoFit/>
          </a:bodyPr>
          <a:lstStyle/>
          <a:p>
            <a:r>
              <a:rPr lang="en-US" altLang="zh-CN" sz="4000" b="1" dirty="0">
                <a:latin typeface="Microsoft YaHei "/>
                <a:cs typeface="Microsoft YaHei "/>
              </a:rPr>
              <a:t>David, the top </a:t>
            </a:r>
            <a:r>
              <a:rPr lang="en-US" altLang="zh-CN" sz="4000" b="1" dirty="0" smtClean="0">
                <a:latin typeface="Microsoft YaHei "/>
                <a:cs typeface="Microsoft YaHei "/>
              </a:rPr>
              <a:t>craftsman</a:t>
            </a:r>
          </a:p>
          <a:p>
            <a:r>
              <a:rPr lang="en-US" altLang="zh-CN" sz="4000" b="1" dirty="0" smtClean="0">
                <a:latin typeface="Microsoft YaHei "/>
                <a:cs typeface="Microsoft YaHei "/>
              </a:rPr>
              <a:t>designs </a:t>
            </a:r>
            <a:r>
              <a:rPr lang="en-US" altLang="zh-CN" sz="4000" b="1" dirty="0">
                <a:latin typeface="Microsoft YaHei "/>
                <a:cs typeface="Microsoft YaHei "/>
              </a:rPr>
              <a:t>T2 series</a:t>
            </a:r>
            <a:endParaRPr kumimoji="1" lang="zh-CN" altLang="en-US" sz="4000" b="1" dirty="0">
              <a:latin typeface="Microsoft YaHei "/>
              <a:ea typeface="Microsoft YaHei" charset="-122"/>
              <a:cs typeface="Microsoft YaHei "/>
            </a:endParaRPr>
          </a:p>
        </p:txBody>
      </p:sp>
      <p:sp>
        <p:nvSpPr>
          <p:cNvPr id="3" name="文本框 2"/>
          <p:cNvSpPr txBox="1"/>
          <p:nvPr/>
        </p:nvSpPr>
        <p:spPr>
          <a:xfrm>
            <a:off x="6021621" y="5219806"/>
            <a:ext cx="4572000" cy="338554"/>
          </a:xfrm>
          <a:prstGeom prst="rect">
            <a:avLst/>
          </a:prstGeom>
          <a:noFill/>
        </p:spPr>
        <p:txBody>
          <a:bodyPr wrap="square" rtlCol="0">
            <a:spAutoFit/>
          </a:bodyPr>
          <a:lstStyle/>
          <a:p>
            <a:r>
              <a:rPr lang="en-US" altLang="zh-CN" sz="1600" dirty="0">
                <a:latin typeface="Microsoft YaHei Light"/>
                <a:cs typeface="Microsoft YaHei Light"/>
              </a:rPr>
              <a:t>T2, two international design awards.</a:t>
            </a:r>
            <a:endParaRPr kumimoji="1" lang="zh-CN" altLang="en-US" sz="1600" dirty="0" smtClean="0">
              <a:latin typeface="Microsoft YaHei Light"/>
              <a:ea typeface="Microsoft YaHei Light" charset="-122"/>
              <a:cs typeface="Microsoft YaHei Light"/>
            </a:endParaRPr>
          </a:p>
        </p:txBody>
      </p:sp>
    </p:spTree>
    <p:extLst>
      <p:ext uri="{BB962C8B-B14F-4D97-AF65-F5344CB8AC3E}">
        <p14:creationId xmlns:p14="http://schemas.microsoft.com/office/powerpoint/2010/main" val="1810050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425</Words>
  <Application>Microsoft Macintosh PowerPoint</Application>
  <PresentationFormat>自定义</PresentationFormat>
  <Paragraphs>36</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william Cheung</dc:creator>
  <cp:lastModifiedBy>YuKun Jin</cp:lastModifiedBy>
  <cp:revision>28</cp:revision>
  <dcterms:created xsi:type="dcterms:W3CDTF">2018-04-15T16:03:17Z</dcterms:created>
  <dcterms:modified xsi:type="dcterms:W3CDTF">2018-04-27T07:41:30Z</dcterms:modified>
</cp:coreProperties>
</file>